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20"/>
  </p:notesMasterIdLst>
  <p:sldIdLst>
    <p:sldId id="256" r:id="rId2"/>
    <p:sldId id="290" r:id="rId3"/>
    <p:sldId id="30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285" r:id="rId14"/>
    <p:sldId id="322" r:id="rId15"/>
    <p:sldId id="323" r:id="rId16"/>
    <p:sldId id="324" r:id="rId17"/>
    <p:sldId id="309" r:id="rId18"/>
    <p:sldId id="31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6" autoAdjust="0"/>
    <p:restoredTop sz="85385" autoAdjust="0"/>
  </p:normalViewPr>
  <p:slideViewPr>
    <p:cSldViewPr>
      <p:cViewPr varScale="1">
        <p:scale>
          <a:sx n="63" d="100"/>
          <a:sy n="63" d="100"/>
        </p:scale>
        <p:origin x="16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FC363-5844-41AF-A32D-5B13FF648F9A}" type="doc">
      <dgm:prSet loTypeId="urn:microsoft.com/office/officeart/2005/8/layout/hierarchy3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03F95346-9094-4AE6-A1CE-40E377E24788}">
      <dgm:prSet phldrT="[Text]"/>
      <dgm:spPr/>
      <dgm:t>
        <a:bodyPr/>
        <a:lstStyle/>
        <a:p>
          <a:r>
            <a:rPr lang="en-US" dirty="0" smtClean="0"/>
            <a:t>Organisms</a:t>
          </a:r>
          <a:endParaRPr lang="en-US" dirty="0"/>
        </a:p>
      </dgm:t>
    </dgm:pt>
    <dgm:pt modelId="{3663F7D3-1475-4294-BB02-9F017ACCE165}" type="parTrans" cxnId="{9FFAB303-C880-40E7-8304-CC5C3B3D0248}">
      <dgm:prSet/>
      <dgm:spPr/>
      <dgm:t>
        <a:bodyPr/>
        <a:lstStyle/>
        <a:p>
          <a:endParaRPr lang="en-US"/>
        </a:p>
      </dgm:t>
    </dgm:pt>
    <dgm:pt modelId="{78BDE4FA-97FD-44F4-8B68-0F296F960747}" type="sibTrans" cxnId="{9FFAB303-C880-40E7-8304-CC5C3B3D0248}">
      <dgm:prSet/>
      <dgm:spPr/>
      <dgm:t>
        <a:bodyPr/>
        <a:lstStyle/>
        <a:p>
          <a:endParaRPr lang="en-US"/>
        </a:p>
      </dgm:t>
    </dgm:pt>
    <dgm:pt modelId="{33413B33-DDFA-4B7F-BA7C-55A776960FB2}">
      <dgm:prSet phldrT="[Text]"/>
      <dgm:spPr/>
      <dgm:t>
        <a:bodyPr/>
        <a:lstStyle/>
        <a:p>
          <a:r>
            <a:rPr lang="en-US" dirty="0" smtClean="0"/>
            <a:t>Organs</a:t>
          </a:r>
          <a:endParaRPr lang="en-US" dirty="0"/>
        </a:p>
      </dgm:t>
    </dgm:pt>
    <dgm:pt modelId="{8B54A667-BE07-4479-AF85-3360254D3EF5}" type="parTrans" cxnId="{EB4EC9A7-5DEE-4FCC-B6A1-282B17BDB0E8}">
      <dgm:prSet/>
      <dgm:spPr/>
      <dgm:t>
        <a:bodyPr/>
        <a:lstStyle/>
        <a:p>
          <a:endParaRPr lang="en-US"/>
        </a:p>
      </dgm:t>
    </dgm:pt>
    <dgm:pt modelId="{AFF7DFC5-5689-4719-B79E-82493DEF54EF}" type="sibTrans" cxnId="{EB4EC9A7-5DEE-4FCC-B6A1-282B17BDB0E8}">
      <dgm:prSet/>
      <dgm:spPr/>
      <dgm:t>
        <a:bodyPr/>
        <a:lstStyle/>
        <a:p>
          <a:endParaRPr lang="en-US"/>
        </a:p>
      </dgm:t>
    </dgm:pt>
    <dgm:pt modelId="{5B44306E-1E05-459C-9EA4-3B8ED0C3A68C}">
      <dgm:prSet phldrT="[Text]"/>
      <dgm:spPr/>
      <dgm:t>
        <a:bodyPr/>
        <a:lstStyle/>
        <a:p>
          <a:r>
            <a:rPr lang="en-US" dirty="0" smtClean="0"/>
            <a:t>Cells</a:t>
          </a:r>
          <a:endParaRPr lang="en-US" dirty="0"/>
        </a:p>
      </dgm:t>
    </dgm:pt>
    <dgm:pt modelId="{8A7E2BCE-E1FE-4E1D-8068-670C4C2D6606}" type="parTrans" cxnId="{8B29F5A1-9692-4809-9E78-E9F98986F6D8}">
      <dgm:prSet/>
      <dgm:spPr/>
      <dgm:t>
        <a:bodyPr/>
        <a:lstStyle/>
        <a:p>
          <a:endParaRPr lang="en-US"/>
        </a:p>
      </dgm:t>
    </dgm:pt>
    <dgm:pt modelId="{DD2765FC-C6DA-4C2B-9042-07EE0D81D65B}" type="sibTrans" cxnId="{8B29F5A1-9692-4809-9E78-E9F98986F6D8}">
      <dgm:prSet/>
      <dgm:spPr/>
      <dgm:t>
        <a:bodyPr/>
        <a:lstStyle/>
        <a:p>
          <a:endParaRPr lang="en-US"/>
        </a:p>
      </dgm:t>
    </dgm:pt>
    <dgm:pt modelId="{0E331C85-DA10-4762-AAD3-6AB4A23499A7}">
      <dgm:prSet phldrT="[Text]"/>
      <dgm:spPr/>
      <dgm:t>
        <a:bodyPr/>
        <a:lstStyle/>
        <a:p>
          <a:r>
            <a:rPr lang="en-US" dirty="0" smtClean="0"/>
            <a:t>Organelles</a:t>
          </a:r>
          <a:endParaRPr lang="en-US" dirty="0"/>
        </a:p>
      </dgm:t>
    </dgm:pt>
    <dgm:pt modelId="{2BC21AE3-117E-4D98-A663-193C7856078A}" type="parTrans" cxnId="{F963F6CA-1080-4BB4-9766-CD183E384DEF}">
      <dgm:prSet/>
      <dgm:spPr/>
      <dgm:t>
        <a:bodyPr/>
        <a:lstStyle/>
        <a:p>
          <a:endParaRPr lang="en-US"/>
        </a:p>
      </dgm:t>
    </dgm:pt>
    <dgm:pt modelId="{ED64E408-DF49-41AE-9756-911D4438F2CE}" type="sibTrans" cxnId="{F963F6CA-1080-4BB4-9766-CD183E384DEF}">
      <dgm:prSet/>
      <dgm:spPr/>
      <dgm:t>
        <a:bodyPr/>
        <a:lstStyle/>
        <a:p>
          <a:endParaRPr lang="en-US"/>
        </a:p>
      </dgm:t>
    </dgm:pt>
    <dgm:pt modelId="{84E66BF8-4ADE-455E-89B7-E867EFDBA954}" type="pres">
      <dgm:prSet presAssocID="{04AFC363-5844-41AF-A32D-5B13FF648F9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6A8868-1E55-4B43-AEE2-BEC970CAC663}" type="pres">
      <dgm:prSet presAssocID="{03F95346-9094-4AE6-A1CE-40E377E24788}" presName="root" presStyleCnt="0"/>
      <dgm:spPr/>
    </dgm:pt>
    <dgm:pt modelId="{0F24E00A-FCF6-44B6-850F-39F69B9074B3}" type="pres">
      <dgm:prSet presAssocID="{03F95346-9094-4AE6-A1CE-40E377E24788}" presName="rootComposite" presStyleCnt="0"/>
      <dgm:spPr/>
    </dgm:pt>
    <dgm:pt modelId="{0059ABEA-4D9F-498D-8DC9-41AF4CB3DAC4}" type="pres">
      <dgm:prSet presAssocID="{03F95346-9094-4AE6-A1CE-40E377E24788}" presName="rootText" presStyleLbl="node1" presStyleIdx="0" presStyleCnt="2"/>
      <dgm:spPr/>
      <dgm:t>
        <a:bodyPr/>
        <a:lstStyle/>
        <a:p>
          <a:endParaRPr lang="en-US"/>
        </a:p>
      </dgm:t>
    </dgm:pt>
    <dgm:pt modelId="{C6251B3F-9E99-4476-8231-D93AC4075F1B}" type="pres">
      <dgm:prSet presAssocID="{03F95346-9094-4AE6-A1CE-40E377E24788}" presName="rootConnector" presStyleLbl="node1" presStyleIdx="0" presStyleCnt="2"/>
      <dgm:spPr/>
      <dgm:t>
        <a:bodyPr/>
        <a:lstStyle/>
        <a:p>
          <a:endParaRPr lang="en-US"/>
        </a:p>
      </dgm:t>
    </dgm:pt>
    <dgm:pt modelId="{F658B5C2-0330-4C1E-BAF1-1B7F4B3A9D9F}" type="pres">
      <dgm:prSet presAssocID="{03F95346-9094-4AE6-A1CE-40E377E24788}" presName="childShape" presStyleCnt="0"/>
      <dgm:spPr/>
    </dgm:pt>
    <dgm:pt modelId="{A70F417F-63B5-4AF6-BAAF-A4FC97F3FE07}" type="pres">
      <dgm:prSet presAssocID="{8B54A667-BE07-4479-AF85-3360254D3EF5}" presName="Name13" presStyleLbl="parChTrans1D2" presStyleIdx="0" presStyleCnt="2"/>
      <dgm:spPr/>
      <dgm:t>
        <a:bodyPr/>
        <a:lstStyle/>
        <a:p>
          <a:endParaRPr lang="en-US"/>
        </a:p>
      </dgm:t>
    </dgm:pt>
    <dgm:pt modelId="{8CEAFD59-3A2C-4FFC-8C7F-794720BB24F2}" type="pres">
      <dgm:prSet presAssocID="{33413B33-DDFA-4B7F-BA7C-55A776960FB2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ADAB7-2A78-4A6A-B099-96CE0D7EB5E4}" type="pres">
      <dgm:prSet presAssocID="{5B44306E-1E05-459C-9EA4-3B8ED0C3A68C}" presName="root" presStyleCnt="0"/>
      <dgm:spPr/>
    </dgm:pt>
    <dgm:pt modelId="{14CF0474-A32F-419A-95F7-369F6490E940}" type="pres">
      <dgm:prSet presAssocID="{5B44306E-1E05-459C-9EA4-3B8ED0C3A68C}" presName="rootComposite" presStyleCnt="0"/>
      <dgm:spPr/>
    </dgm:pt>
    <dgm:pt modelId="{1D90574D-B837-4641-A0EA-502FD6386006}" type="pres">
      <dgm:prSet presAssocID="{5B44306E-1E05-459C-9EA4-3B8ED0C3A68C}" presName="rootText" presStyleLbl="node1" presStyleIdx="1" presStyleCnt="2"/>
      <dgm:spPr/>
      <dgm:t>
        <a:bodyPr/>
        <a:lstStyle/>
        <a:p>
          <a:endParaRPr lang="en-US"/>
        </a:p>
      </dgm:t>
    </dgm:pt>
    <dgm:pt modelId="{B29A6CA1-9AB1-4A37-946E-4B3C62EE7CB8}" type="pres">
      <dgm:prSet presAssocID="{5B44306E-1E05-459C-9EA4-3B8ED0C3A68C}" presName="rootConnector" presStyleLbl="node1" presStyleIdx="1" presStyleCnt="2"/>
      <dgm:spPr/>
      <dgm:t>
        <a:bodyPr/>
        <a:lstStyle/>
        <a:p>
          <a:endParaRPr lang="en-US"/>
        </a:p>
      </dgm:t>
    </dgm:pt>
    <dgm:pt modelId="{27E18E3D-DB14-49AB-A5C9-F24F81164B2F}" type="pres">
      <dgm:prSet presAssocID="{5B44306E-1E05-459C-9EA4-3B8ED0C3A68C}" presName="childShape" presStyleCnt="0"/>
      <dgm:spPr/>
    </dgm:pt>
    <dgm:pt modelId="{1DB225C6-868B-4BF0-A9DF-64902D692404}" type="pres">
      <dgm:prSet presAssocID="{2BC21AE3-117E-4D98-A663-193C7856078A}" presName="Name13" presStyleLbl="parChTrans1D2" presStyleIdx="1" presStyleCnt="2"/>
      <dgm:spPr/>
      <dgm:t>
        <a:bodyPr/>
        <a:lstStyle/>
        <a:p>
          <a:endParaRPr lang="en-US"/>
        </a:p>
      </dgm:t>
    </dgm:pt>
    <dgm:pt modelId="{EF928FFF-A21A-44AC-9BBD-335ECF0DCEFD}" type="pres">
      <dgm:prSet presAssocID="{0E331C85-DA10-4762-AAD3-6AB4A23499A7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3F70CC-CA06-4665-8D6B-57D8B7202E62}" type="presOf" srcId="{0E331C85-DA10-4762-AAD3-6AB4A23499A7}" destId="{EF928FFF-A21A-44AC-9BBD-335ECF0DCEFD}" srcOrd="0" destOrd="0" presId="urn:microsoft.com/office/officeart/2005/8/layout/hierarchy3"/>
    <dgm:cxn modelId="{81A5765E-266A-47BF-9C85-6FFD7FB05CF3}" type="presOf" srcId="{8B54A667-BE07-4479-AF85-3360254D3EF5}" destId="{A70F417F-63B5-4AF6-BAAF-A4FC97F3FE07}" srcOrd="0" destOrd="0" presId="urn:microsoft.com/office/officeart/2005/8/layout/hierarchy3"/>
    <dgm:cxn modelId="{5BB75277-6115-410E-B40C-3187157D3BBD}" type="presOf" srcId="{03F95346-9094-4AE6-A1CE-40E377E24788}" destId="{C6251B3F-9E99-4476-8231-D93AC4075F1B}" srcOrd="1" destOrd="0" presId="urn:microsoft.com/office/officeart/2005/8/layout/hierarchy3"/>
    <dgm:cxn modelId="{EB4EC9A7-5DEE-4FCC-B6A1-282B17BDB0E8}" srcId="{03F95346-9094-4AE6-A1CE-40E377E24788}" destId="{33413B33-DDFA-4B7F-BA7C-55A776960FB2}" srcOrd="0" destOrd="0" parTransId="{8B54A667-BE07-4479-AF85-3360254D3EF5}" sibTransId="{AFF7DFC5-5689-4719-B79E-82493DEF54EF}"/>
    <dgm:cxn modelId="{F963F6CA-1080-4BB4-9766-CD183E384DEF}" srcId="{5B44306E-1E05-459C-9EA4-3B8ED0C3A68C}" destId="{0E331C85-DA10-4762-AAD3-6AB4A23499A7}" srcOrd="0" destOrd="0" parTransId="{2BC21AE3-117E-4D98-A663-193C7856078A}" sibTransId="{ED64E408-DF49-41AE-9756-911D4438F2CE}"/>
    <dgm:cxn modelId="{EDA22D8D-93E9-485D-9227-4775F61AC825}" type="presOf" srcId="{5B44306E-1E05-459C-9EA4-3B8ED0C3A68C}" destId="{1D90574D-B837-4641-A0EA-502FD6386006}" srcOrd="0" destOrd="0" presId="urn:microsoft.com/office/officeart/2005/8/layout/hierarchy3"/>
    <dgm:cxn modelId="{2E4891FB-8F60-4D4B-9A33-5D7688983FA2}" type="presOf" srcId="{04AFC363-5844-41AF-A32D-5B13FF648F9A}" destId="{84E66BF8-4ADE-455E-89B7-E867EFDBA954}" srcOrd="0" destOrd="0" presId="urn:microsoft.com/office/officeart/2005/8/layout/hierarchy3"/>
    <dgm:cxn modelId="{AD1858E3-9660-4E22-A6C8-E11138468085}" type="presOf" srcId="{33413B33-DDFA-4B7F-BA7C-55A776960FB2}" destId="{8CEAFD59-3A2C-4FFC-8C7F-794720BB24F2}" srcOrd="0" destOrd="0" presId="urn:microsoft.com/office/officeart/2005/8/layout/hierarchy3"/>
    <dgm:cxn modelId="{8B29F5A1-9692-4809-9E78-E9F98986F6D8}" srcId="{04AFC363-5844-41AF-A32D-5B13FF648F9A}" destId="{5B44306E-1E05-459C-9EA4-3B8ED0C3A68C}" srcOrd="1" destOrd="0" parTransId="{8A7E2BCE-E1FE-4E1D-8068-670C4C2D6606}" sibTransId="{DD2765FC-C6DA-4C2B-9042-07EE0D81D65B}"/>
    <dgm:cxn modelId="{9FFAB303-C880-40E7-8304-CC5C3B3D0248}" srcId="{04AFC363-5844-41AF-A32D-5B13FF648F9A}" destId="{03F95346-9094-4AE6-A1CE-40E377E24788}" srcOrd="0" destOrd="0" parTransId="{3663F7D3-1475-4294-BB02-9F017ACCE165}" sibTransId="{78BDE4FA-97FD-44F4-8B68-0F296F960747}"/>
    <dgm:cxn modelId="{A2897339-6A3A-44E3-A8A8-DD6237A7EEE4}" type="presOf" srcId="{03F95346-9094-4AE6-A1CE-40E377E24788}" destId="{0059ABEA-4D9F-498D-8DC9-41AF4CB3DAC4}" srcOrd="0" destOrd="0" presId="urn:microsoft.com/office/officeart/2005/8/layout/hierarchy3"/>
    <dgm:cxn modelId="{712FAB3C-CBF0-48DE-A5DA-916A28078FE0}" type="presOf" srcId="{5B44306E-1E05-459C-9EA4-3B8ED0C3A68C}" destId="{B29A6CA1-9AB1-4A37-946E-4B3C62EE7CB8}" srcOrd="1" destOrd="0" presId="urn:microsoft.com/office/officeart/2005/8/layout/hierarchy3"/>
    <dgm:cxn modelId="{70AA87E1-3C27-4341-8566-ACB16E4641A8}" type="presOf" srcId="{2BC21AE3-117E-4D98-A663-193C7856078A}" destId="{1DB225C6-868B-4BF0-A9DF-64902D692404}" srcOrd="0" destOrd="0" presId="urn:microsoft.com/office/officeart/2005/8/layout/hierarchy3"/>
    <dgm:cxn modelId="{70CF48D3-ADC7-4320-B762-82D30CF622A7}" type="presParOf" srcId="{84E66BF8-4ADE-455E-89B7-E867EFDBA954}" destId="{9C6A8868-1E55-4B43-AEE2-BEC970CAC663}" srcOrd="0" destOrd="0" presId="urn:microsoft.com/office/officeart/2005/8/layout/hierarchy3"/>
    <dgm:cxn modelId="{F13DD8C5-1153-4EB9-84AB-CFA27FDD51C9}" type="presParOf" srcId="{9C6A8868-1E55-4B43-AEE2-BEC970CAC663}" destId="{0F24E00A-FCF6-44B6-850F-39F69B9074B3}" srcOrd="0" destOrd="0" presId="urn:microsoft.com/office/officeart/2005/8/layout/hierarchy3"/>
    <dgm:cxn modelId="{8A0EABC7-03D6-447A-AC03-4252C9A52AC6}" type="presParOf" srcId="{0F24E00A-FCF6-44B6-850F-39F69B9074B3}" destId="{0059ABEA-4D9F-498D-8DC9-41AF4CB3DAC4}" srcOrd="0" destOrd="0" presId="urn:microsoft.com/office/officeart/2005/8/layout/hierarchy3"/>
    <dgm:cxn modelId="{26A46283-B139-4416-A2B6-48730E00AC47}" type="presParOf" srcId="{0F24E00A-FCF6-44B6-850F-39F69B9074B3}" destId="{C6251B3F-9E99-4476-8231-D93AC4075F1B}" srcOrd="1" destOrd="0" presId="urn:microsoft.com/office/officeart/2005/8/layout/hierarchy3"/>
    <dgm:cxn modelId="{2ADD0FDF-5B20-4FE1-BB9A-A15B94D0CF32}" type="presParOf" srcId="{9C6A8868-1E55-4B43-AEE2-BEC970CAC663}" destId="{F658B5C2-0330-4C1E-BAF1-1B7F4B3A9D9F}" srcOrd="1" destOrd="0" presId="urn:microsoft.com/office/officeart/2005/8/layout/hierarchy3"/>
    <dgm:cxn modelId="{77CF3E56-7BA2-4E9F-8469-E1103C8BDAB1}" type="presParOf" srcId="{F658B5C2-0330-4C1E-BAF1-1B7F4B3A9D9F}" destId="{A70F417F-63B5-4AF6-BAAF-A4FC97F3FE07}" srcOrd="0" destOrd="0" presId="urn:microsoft.com/office/officeart/2005/8/layout/hierarchy3"/>
    <dgm:cxn modelId="{AE8998B1-8B96-4523-9441-E954CEB43B00}" type="presParOf" srcId="{F658B5C2-0330-4C1E-BAF1-1B7F4B3A9D9F}" destId="{8CEAFD59-3A2C-4FFC-8C7F-794720BB24F2}" srcOrd="1" destOrd="0" presId="urn:microsoft.com/office/officeart/2005/8/layout/hierarchy3"/>
    <dgm:cxn modelId="{EFF359ED-FBA1-4257-B5C1-507C1CF9822C}" type="presParOf" srcId="{84E66BF8-4ADE-455E-89B7-E867EFDBA954}" destId="{725ADAB7-2A78-4A6A-B099-96CE0D7EB5E4}" srcOrd="1" destOrd="0" presId="urn:microsoft.com/office/officeart/2005/8/layout/hierarchy3"/>
    <dgm:cxn modelId="{AC41FAE2-6795-4773-A04F-7673F2E12629}" type="presParOf" srcId="{725ADAB7-2A78-4A6A-B099-96CE0D7EB5E4}" destId="{14CF0474-A32F-419A-95F7-369F6490E940}" srcOrd="0" destOrd="0" presId="urn:microsoft.com/office/officeart/2005/8/layout/hierarchy3"/>
    <dgm:cxn modelId="{24421474-DBC6-4360-8D48-64DEC1655980}" type="presParOf" srcId="{14CF0474-A32F-419A-95F7-369F6490E940}" destId="{1D90574D-B837-4641-A0EA-502FD6386006}" srcOrd="0" destOrd="0" presId="urn:microsoft.com/office/officeart/2005/8/layout/hierarchy3"/>
    <dgm:cxn modelId="{F4EA0BC8-2B3A-4AF6-9D35-C743DA01928D}" type="presParOf" srcId="{14CF0474-A32F-419A-95F7-369F6490E940}" destId="{B29A6CA1-9AB1-4A37-946E-4B3C62EE7CB8}" srcOrd="1" destOrd="0" presId="urn:microsoft.com/office/officeart/2005/8/layout/hierarchy3"/>
    <dgm:cxn modelId="{3AF8EC4F-4864-4FD7-AA7F-2116EF112535}" type="presParOf" srcId="{725ADAB7-2A78-4A6A-B099-96CE0D7EB5E4}" destId="{27E18E3D-DB14-49AB-A5C9-F24F81164B2F}" srcOrd="1" destOrd="0" presId="urn:microsoft.com/office/officeart/2005/8/layout/hierarchy3"/>
    <dgm:cxn modelId="{F9F1C9C2-B978-4D33-BC51-7C5F16C20FAB}" type="presParOf" srcId="{27E18E3D-DB14-49AB-A5C9-F24F81164B2F}" destId="{1DB225C6-868B-4BF0-A9DF-64902D692404}" srcOrd="0" destOrd="0" presId="urn:microsoft.com/office/officeart/2005/8/layout/hierarchy3"/>
    <dgm:cxn modelId="{67E20132-D05B-4860-9C60-2CF56544D883}" type="presParOf" srcId="{27E18E3D-DB14-49AB-A5C9-F24F81164B2F}" destId="{EF928FFF-A21A-44AC-9BBD-335ECF0DCEF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59ABEA-4D9F-498D-8DC9-41AF4CB3DAC4}">
      <dsp:nvSpPr>
        <dsp:cNvPr id="0" name=""/>
        <dsp:cNvSpPr/>
      </dsp:nvSpPr>
      <dsp:spPr>
        <a:xfrm>
          <a:off x="1004" y="229102"/>
          <a:ext cx="3656707" cy="182835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78740" rIns="11811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 smtClean="0"/>
            <a:t>Organisms</a:t>
          </a:r>
          <a:endParaRPr lang="en-US" sz="6200" kern="1200" dirty="0"/>
        </a:p>
      </dsp:txBody>
      <dsp:txXfrm>
        <a:off x="54555" y="282653"/>
        <a:ext cx="3549605" cy="1721251"/>
      </dsp:txXfrm>
    </dsp:sp>
    <dsp:sp modelId="{A70F417F-63B5-4AF6-BAAF-A4FC97F3FE07}">
      <dsp:nvSpPr>
        <dsp:cNvPr id="0" name=""/>
        <dsp:cNvSpPr/>
      </dsp:nvSpPr>
      <dsp:spPr>
        <a:xfrm>
          <a:off x="366675" y="2057455"/>
          <a:ext cx="365670" cy="1371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265"/>
              </a:lnTo>
              <a:lnTo>
                <a:pt x="365670" y="1371265"/>
              </a:lnTo>
            </a:path>
          </a:pathLst>
        </a:custGeom>
        <a:noFill/>
        <a:ln w="1587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AFD59-3A2C-4FFC-8C7F-794720BB24F2}">
      <dsp:nvSpPr>
        <dsp:cNvPr id="0" name=""/>
        <dsp:cNvSpPr/>
      </dsp:nvSpPr>
      <dsp:spPr>
        <a:xfrm>
          <a:off x="732345" y="2514544"/>
          <a:ext cx="2925365" cy="1828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Organs</a:t>
          </a:r>
          <a:endParaRPr lang="en-US" sz="4700" kern="1200" dirty="0"/>
        </a:p>
      </dsp:txBody>
      <dsp:txXfrm>
        <a:off x="785896" y="2568095"/>
        <a:ext cx="2818263" cy="1721251"/>
      </dsp:txXfrm>
    </dsp:sp>
    <dsp:sp modelId="{1D90574D-B837-4641-A0EA-502FD6386006}">
      <dsp:nvSpPr>
        <dsp:cNvPr id="0" name=""/>
        <dsp:cNvSpPr/>
      </dsp:nvSpPr>
      <dsp:spPr>
        <a:xfrm>
          <a:off x="4571888" y="229102"/>
          <a:ext cx="3656707" cy="182835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78740" rIns="11811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kern="1200" dirty="0" smtClean="0"/>
            <a:t>Cells</a:t>
          </a:r>
          <a:endParaRPr lang="en-US" sz="6200" kern="1200" dirty="0"/>
        </a:p>
      </dsp:txBody>
      <dsp:txXfrm>
        <a:off x="4625439" y="282653"/>
        <a:ext cx="3549605" cy="1721251"/>
      </dsp:txXfrm>
    </dsp:sp>
    <dsp:sp modelId="{1DB225C6-868B-4BF0-A9DF-64902D692404}">
      <dsp:nvSpPr>
        <dsp:cNvPr id="0" name=""/>
        <dsp:cNvSpPr/>
      </dsp:nvSpPr>
      <dsp:spPr>
        <a:xfrm>
          <a:off x="4937559" y="2057455"/>
          <a:ext cx="365670" cy="1371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1265"/>
              </a:lnTo>
              <a:lnTo>
                <a:pt x="365670" y="1371265"/>
              </a:lnTo>
            </a:path>
          </a:pathLst>
        </a:custGeom>
        <a:noFill/>
        <a:ln w="15875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928FFF-A21A-44AC-9BBD-335ECF0DCEFD}">
      <dsp:nvSpPr>
        <dsp:cNvPr id="0" name=""/>
        <dsp:cNvSpPr/>
      </dsp:nvSpPr>
      <dsp:spPr>
        <a:xfrm>
          <a:off x="5303229" y="2514544"/>
          <a:ext cx="2925365" cy="18283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Organelles</a:t>
          </a:r>
          <a:endParaRPr lang="en-US" sz="4700" kern="1200" dirty="0"/>
        </a:p>
      </dsp:txBody>
      <dsp:txXfrm>
        <a:off x="5356780" y="2568095"/>
        <a:ext cx="2818263" cy="1721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E1CBA-B2AF-4B68-AD10-0ADD59E7F466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1A9D5-7AA6-4AC9-89DE-C8AD73677B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12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36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27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47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5218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20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46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788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529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2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2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7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5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4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0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84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19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91734-9565-4CF8-B7E0-0D5282BBB7BB}" type="datetimeFigureOut">
              <a:rPr lang="en-US" smtClean="0"/>
              <a:pPr/>
              <a:t>7/5/2016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53758-437F-4804-AA11-30274F8886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04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81288" y="0"/>
            <a:ext cx="8062912" cy="1470025"/>
          </a:xfrm>
        </p:spPr>
        <p:txBody>
          <a:bodyPr>
            <a:normAutofit/>
          </a:bodyPr>
          <a:lstStyle/>
          <a:p>
            <a:pPr algn="l"/>
            <a:r>
              <a:rPr lang="en-US" sz="6600" dirty="0" smtClean="0"/>
              <a:t>Cells!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81288" y="1447800"/>
            <a:ext cx="8062912" cy="1752600"/>
          </a:xfrm>
        </p:spPr>
        <p:txBody>
          <a:bodyPr/>
          <a:lstStyle/>
          <a:p>
            <a:pPr algn="l"/>
            <a:r>
              <a:rPr lang="en-US" b="1" dirty="0" smtClean="0"/>
              <a:t>The factories of the body</a:t>
            </a:r>
            <a:endParaRPr lang="en-US" b="1" dirty="0"/>
          </a:p>
        </p:txBody>
      </p:sp>
      <p:pic>
        <p:nvPicPr>
          <p:cNvPr id="92162" name="Picture 2" descr="http://www.fi.edu/learn/heart/blood/images/large_white-cell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43200" y="2286000"/>
            <a:ext cx="4008851" cy="3200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05200" y="5486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 white blood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1" y="1981200"/>
            <a:ext cx="5559980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generator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use sugars from food to make cellular energy!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kind of macromolecule?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2" descr="http://t2.gstatic.com/images?q=tbn:ANd9GcQxrcRy_l8bGLwwEZGsrrS2Ad7nKXN8vqVTTGhKTPc3k9xHxupq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98720" y="1549186"/>
            <a:ext cx="2819400" cy="1910584"/>
          </a:xfrm>
          <a:prstGeom prst="rect">
            <a:avLst/>
          </a:prstGeom>
          <a:noFill/>
        </p:spPr>
      </p:pic>
      <p:pic>
        <p:nvPicPr>
          <p:cNvPr id="6" name="Picture 5" descr="http://www.sz-wholesale.com/uploadFiles/LPG-B%20Generator_8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92240" y="3649262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94320" y="185398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Surface Area!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06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Golgi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81200"/>
            <a:ext cx="6230539" cy="4267199"/>
          </a:xfrm>
        </p:spPr>
        <p:txBody>
          <a:bodyPr>
            <a:normAutofit/>
          </a:bodyPr>
          <a:lstStyle/>
          <a:p>
            <a:r>
              <a:rPr lang="en-US" u="sng" dirty="0" smtClean="0"/>
              <a:t>Analogy</a:t>
            </a:r>
            <a:r>
              <a:rPr lang="en-US" dirty="0" smtClean="0"/>
              <a:t>: UPS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packages cell products into </a:t>
            </a:r>
            <a:r>
              <a:rPr lang="en-US" u="sng" dirty="0" smtClean="0">
                <a:solidFill>
                  <a:srgbClr val="FFFF00"/>
                </a:solidFill>
              </a:rPr>
              <a:t>vesicles</a:t>
            </a:r>
            <a:r>
              <a:rPr lang="en-US" dirty="0" smtClean="0">
                <a:solidFill>
                  <a:srgbClr val="FFFF00"/>
                </a:solidFill>
              </a:rPr>
              <a:t> for export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products are being exported?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4" descr="http://www.sciencephoto.com/images/download_wm_image.html/G460113-Golgi_bodies,_TEM-SPL.jpg?id=714600113"/>
          <p:cNvPicPr>
            <a:picLocks noChangeAspect="1" noChangeArrowheads="1"/>
          </p:cNvPicPr>
          <p:nvPr/>
        </p:nvPicPr>
        <p:blipFill>
          <a:blip r:embed="rId3" cstate="screen"/>
          <a:srcRect t="34615" r="48911"/>
          <a:stretch>
            <a:fillRect/>
          </a:stretch>
        </p:blipFill>
        <p:spPr bwMode="auto">
          <a:xfrm>
            <a:off x="6355848" y="3043909"/>
            <a:ext cx="1905000" cy="1472045"/>
          </a:xfrm>
          <a:prstGeom prst="rect">
            <a:avLst/>
          </a:prstGeom>
          <a:noFill/>
        </p:spPr>
      </p:pic>
      <p:pic>
        <p:nvPicPr>
          <p:cNvPr id="10" name="Picture 8" descr="golgi_em"/>
          <p:cNvPicPr>
            <a:picLocks noChangeAspect="1" noChangeArrowheads="1"/>
          </p:cNvPicPr>
          <p:nvPr/>
        </p:nvPicPr>
        <p:blipFill>
          <a:blip r:embed="rId4" cstate="print"/>
          <a:srcRect t="22154" b="11076"/>
          <a:stretch>
            <a:fillRect/>
          </a:stretch>
        </p:blipFill>
        <p:spPr bwMode="auto">
          <a:xfrm>
            <a:off x="6355848" y="1206312"/>
            <a:ext cx="202615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https://encrypted-tbn3.google.com/images?q=tbn:ANd9GcSeNjLYlbyFwgPMwQMBTYTvj5-OgeKCD169BWu5pyGptxj9bHW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94882" y="426720"/>
            <a:ext cx="1558324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436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1" y="1981200"/>
            <a:ext cx="5559980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warehouse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store cellular products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might a cell need to store?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4" descr="vacuole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638800" y="304800"/>
            <a:ext cx="2216865" cy="2362200"/>
          </a:xfrm>
          <a:prstGeom prst="rect">
            <a:avLst/>
          </a:prstGeom>
        </p:spPr>
      </p:pic>
      <p:pic>
        <p:nvPicPr>
          <p:cNvPr id="6" name="Picture 8" descr="http://www.mcatzone.com/uploads/gloss/contractile_vacuole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4986" y="2799555"/>
            <a:ext cx="2590800" cy="19431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5462986" y="3637755"/>
            <a:ext cx="1600200" cy="3048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07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51054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Have the organelles animal cells have </a:t>
            </a:r>
            <a:r>
              <a:rPr lang="en-US" sz="2800" dirty="0" smtClean="0"/>
              <a:t>but </a:t>
            </a:r>
            <a:r>
              <a:rPr lang="en-US" sz="2800" dirty="0" smtClean="0"/>
              <a:t>they </a:t>
            </a:r>
            <a:r>
              <a:rPr lang="en-US" sz="2800" dirty="0" smtClean="0"/>
              <a:t>ALSO </a:t>
            </a:r>
            <a:r>
              <a:rPr lang="en-US" sz="2800" dirty="0" smtClean="0"/>
              <a:t>have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pPr lvl="1"/>
            <a:r>
              <a:rPr lang="en-US" sz="2800" dirty="0" smtClean="0"/>
              <a:t>Chloroplasts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Cell Wall</a:t>
            </a:r>
          </a:p>
        </p:txBody>
      </p:sp>
      <p:pic>
        <p:nvPicPr>
          <p:cNvPr id="12290" name="Picture 2" descr="Elodea lea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9800" y="2743200"/>
            <a:ext cx="2724335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81200"/>
            <a:ext cx="5925739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rooftop garden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convert solar energy into food for the cell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do plants need mitochondria?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2" descr="https://encrypted-tbn3.google.com/images?q=tbn:ANd9GcSZUoJHLF5jFEaeMzzI-lPFA9CKdVIhxxVXmtwt3d3pp6ZoSthDf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379" y="2305050"/>
            <a:ext cx="2006600" cy="1504950"/>
          </a:xfrm>
          <a:prstGeom prst="rect">
            <a:avLst/>
          </a:prstGeom>
          <a:noFill/>
        </p:spPr>
      </p:pic>
      <p:pic>
        <p:nvPicPr>
          <p:cNvPr id="6" name="Picture 4" descr="https://encrypted-tbn3.google.com/images?q=tbn:ANd9GcSkYPpSyEiJvE3p6Yln_f5EXYDR-KxwUSk_P-Q98MopA1Pii6ltg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799" y="3690937"/>
            <a:ext cx="2252133" cy="1600200"/>
          </a:xfrm>
          <a:prstGeom prst="rect">
            <a:avLst/>
          </a:prstGeom>
          <a:noFill/>
        </p:spPr>
      </p:pic>
      <p:pic>
        <p:nvPicPr>
          <p:cNvPr id="1026" name="Picture 2" descr="https://i.ytimg.com/vi/u3lXE59UdWQ/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1" r="6064"/>
          <a:stretch/>
        </p:blipFill>
        <p:spPr bwMode="auto">
          <a:xfrm>
            <a:off x="4918807" y="612486"/>
            <a:ext cx="2599632" cy="167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243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752600"/>
            <a:ext cx="5419723" cy="4495799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security fence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FF00"/>
                </a:solidFill>
              </a:rPr>
              <a:t> extra protection, regulate shape and water concentration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why don’t animals have a cell wall?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7" name="Picture 2" descr="http://t1.gstatic.com/images?q=tbn:ANd9GcTXORpcf2J40ujVp1PVzyptTAARY2ClPXnySaCywFgIa8n5HRzet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1219200"/>
            <a:ext cx="2466975" cy="1847851"/>
          </a:xfrm>
          <a:prstGeom prst="rect">
            <a:avLst/>
          </a:prstGeom>
          <a:noFill/>
        </p:spPr>
      </p:pic>
      <p:pic>
        <p:nvPicPr>
          <p:cNvPr id="9" name="Picture 2" descr="https://encrypted-tbn0.google.com/images?q=tbn:ANd9GcT7i-dnrtspB-lmGXJm7xMunFV6OEk7auryTLOPHiQBrLYdMye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276600"/>
            <a:ext cx="2362200" cy="19335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553200" y="5334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Celery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325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Flip over to the back of the foldable….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just 6 more organelles to include!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670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882808"/>
            <a:ext cx="6763940" cy="4572000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FFFF00"/>
                </a:solidFill>
              </a:rPr>
              <a:t>Cytoplasm</a:t>
            </a:r>
            <a:r>
              <a:rPr lang="en-US" sz="2500" dirty="0" smtClean="0"/>
              <a:t> – jelly-like substance that holds organelles</a:t>
            </a:r>
          </a:p>
          <a:p>
            <a:endParaRPr lang="en-US" sz="2500" dirty="0" smtClean="0"/>
          </a:p>
          <a:p>
            <a:r>
              <a:rPr lang="en-US" sz="2500" dirty="0" smtClean="0">
                <a:solidFill>
                  <a:srgbClr val="FFFF00"/>
                </a:solidFill>
              </a:rPr>
              <a:t>Leucoplasts</a:t>
            </a:r>
            <a:r>
              <a:rPr lang="en-US" sz="2500" dirty="0" smtClean="0"/>
              <a:t> – store </a:t>
            </a:r>
            <a:r>
              <a:rPr lang="en-US" sz="2500" dirty="0" smtClean="0"/>
              <a:t>starch</a:t>
            </a:r>
          </a:p>
          <a:p>
            <a:pPr lvl="1"/>
            <a:r>
              <a:rPr lang="en-US" sz="2100" dirty="0" smtClean="0"/>
              <a:t>Plants only</a:t>
            </a:r>
          </a:p>
          <a:p>
            <a:pPr marL="457200" lvl="1" indent="0">
              <a:buNone/>
            </a:pPr>
            <a:endParaRPr lang="en-US" sz="2100" dirty="0" smtClean="0"/>
          </a:p>
          <a:p>
            <a:r>
              <a:rPr lang="en-US" sz="2500" dirty="0" smtClean="0">
                <a:solidFill>
                  <a:srgbClr val="FFFF00"/>
                </a:solidFill>
              </a:rPr>
              <a:t>Lysosome</a:t>
            </a:r>
            <a:r>
              <a:rPr lang="en-US" sz="2500" dirty="0" smtClean="0"/>
              <a:t> – breaks down stuff</a:t>
            </a:r>
          </a:p>
          <a:p>
            <a:pPr lvl="1"/>
            <a:r>
              <a:rPr lang="en-US" sz="2100" dirty="0" smtClean="0"/>
              <a:t>Animals only</a:t>
            </a:r>
            <a:endParaRPr lang="en-US" sz="2100" dirty="0" smtClean="0"/>
          </a:p>
        </p:txBody>
      </p:sp>
      <p:pic>
        <p:nvPicPr>
          <p:cNvPr id="1026" name="Picture 2" descr="https://encrypted-tbn1.google.com/images?q=tbn:ANd9GcSJf665K-YOMzOT4Vavz4QoWB-Kwkvq_v8-Tr3CbbNOOp0eYYh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895600"/>
            <a:ext cx="1018016" cy="962025"/>
          </a:xfrm>
          <a:prstGeom prst="rect">
            <a:avLst/>
          </a:prstGeom>
          <a:noFill/>
        </p:spPr>
      </p:pic>
      <p:pic>
        <p:nvPicPr>
          <p:cNvPr id="5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304800"/>
            <a:ext cx="457200" cy="457200"/>
          </a:xfrm>
          <a:prstGeom prst="rect">
            <a:avLst/>
          </a:prstGeom>
          <a:noFill/>
        </p:spPr>
      </p:pic>
      <p:pic>
        <p:nvPicPr>
          <p:cNvPr id="6" name="Picture 2" descr="https://encrypted-tbn1.google.com/images?q=tbn:ANd9GcSavbAxdvv1FBJl7Cfi90W4W9Crz6hUtR-PBa7X1YGYNJofe_1N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572000"/>
            <a:ext cx="2146851" cy="15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828800"/>
            <a:ext cx="7696200" cy="472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Membrane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Nucleolus</a:t>
            </a:r>
            <a:r>
              <a:rPr lang="en-US" dirty="0" smtClean="0"/>
              <a:t> – inside nucleus, produces ribosomes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Centrioles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– cytoplasm, role in cell division, ONLY ANIMALS!</a:t>
            </a:r>
            <a:endParaRPr lang="en-US" dirty="0"/>
          </a:p>
        </p:txBody>
      </p:sp>
      <p:pic>
        <p:nvPicPr>
          <p:cNvPr id="4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3048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5556" t="9913" r="26667"/>
          <a:stretch/>
        </p:blipFill>
        <p:spPr>
          <a:xfrm>
            <a:off x="4958120" y="304800"/>
            <a:ext cx="2362200" cy="2496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995" y="4724400"/>
            <a:ext cx="2000250" cy="144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z="5400" dirty="0" smtClean="0"/>
              <a:t>BIG</a:t>
            </a:r>
            <a:r>
              <a:rPr lang="en-US" dirty="0" smtClean="0"/>
              <a:t>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59" y="1373043"/>
            <a:ext cx="7829549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Cells </a:t>
            </a:r>
            <a:r>
              <a:rPr lang="en-US" u="sng" dirty="0" smtClean="0"/>
              <a:t>make up all living things </a:t>
            </a:r>
            <a:r>
              <a:rPr lang="en-US" dirty="0" smtClean="0"/>
              <a:t>and allow them to function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Cells have </a:t>
            </a:r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ORGANELLES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that help carry out the cell function</a:t>
            </a:r>
          </a:p>
          <a:p>
            <a:endParaRPr lang="en-US" dirty="0" smtClean="0"/>
          </a:p>
          <a:p>
            <a:r>
              <a:rPr lang="en-US" dirty="0" smtClean="0"/>
              <a:t>Cells are </a:t>
            </a:r>
            <a:r>
              <a:rPr lang="en-US" dirty="0" smtClean="0">
                <a:solidFill>
                  <a:srgbClr val="FFFF00"/>
                </a:solidFill>
              </a:rPr>
              <a:t>SPECIALIZED </a:t>
            </a:r>
            <a:r>
              <a:rPr lang="en-US" dirty="0" smtClean="0"/>
              <a:t>to </a:t>
            </a:r>
            <a:r>
              <a:rPr lang="en-US" dirty="0" smtClean="0"/>
              <a:t>carry out different functions in different parts of the body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9144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Organelles – 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1" y="2249487"/>
            <a:ext cx="4020740" cy="3541714"/>
          </a:xfrm>
        </p:spPr>
        <p:txBody>
          <a:bodyPr/>
          <a:lstStyle/>
          <a:p>
            <a:r>
              <a:rPr lang="en-US" dirty="0"/>
              <a:t>Cells function like factories!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Have specialized “machines” that perform specific jobs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Why is this beneficial?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http://www.evidencesofcreation.com/images_plants/2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81600" y="1828800"/>
            <a:ext cx="3738801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4923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9560"/>
            <a:ext cx="4554140" cy="1478570"/>
          </a:xfrm>
        </p:spPr>
        <p:txBody>
          <a:bodyPr/>
          <a:lstStyle/>
          <a:p>
            <a:r>
              <a:rPr lang="en-US" dirty="0" smtClean="0"/>
              <a:t>Cell (plasma)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2249486"/>
            <a:ext cx="7429499" cy="3998913"/>
          </a:xfrm>
        </p:spPr>
        <p:txBody>
          <a:bodyPr/>
          <a:lstStyle/>
          <a:p>
            <a:r>
              <a:rPr lang="en-US" u="sng" dirty="0" smtClean="0"/>
              <a:t>Analogy</a:t>
            </a:r>
            <a:r>
              <a:rPr lang="en-US" dirty="0" smtClean="0"/>
              <a:t>: Automatic Door</a:t>
            </a:r>
          </a:p>
          <a:p>
            <a:endParaRPr lang="en-US" dirty="0"/>
          </a:p>
          <a:p>
            <a:r>
              <a:rPr lang="en-US" u="sng" dirty="0" smtClean="0"/>
              <a:t>Picture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r>
              <a:rPr lang="en-US" u="sng" dirty="0" smtClean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Regulate in/out and maintain shape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things would be let in?  Kept out?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304800"/>
            <a:ext cx="457200" cy="457200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6858000" y="2971800"/>
            <a:ext cx="1981200" cy="1981200"/>
            <a:chOff x="5638800" y="1524000"/>
            <a:chExt cx="2209798" cy="2209800"/>
          </a:xfrm>
        </p:grpSpPr>
        <p:pic>
          <p:nvPicPr>
            <p:cNvPr id="6" name="Picture 2" descr="http://www.medgadget.com/archives/img/SkinCell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638800" y="1524000"/>
              <a:ext cx="2209798" cy="2209800"/>
            </a:xfrm>
            <a:prstGeom prst="rect">
              <a:avLst/>
            </a:prstGeom>
            <a:noFill/>
          </p:spPr>
        </p:pic>
        <p:sp>
          <p:nvSpPr>
            <p:cNvPr id="7" name="Oval 6"/>
            <p:cNvSpPr/>
            <p:nvPr/>
          </p:nvSpPr>
          <p:spPr>
            <a:xfrm>
              <a:off x="5791200" y="1676400"/>
              <a:ext cx="1905000" cy="16764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http://www.nsandd.com/wp-content/gallery/auto-doors/price-we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t="8840" r="7686"/>
          <a:stretch/>
        </p:blipFill>
        <p:spPr bwMode="auto">
          <a:xfrm>
            <a:off x="4722543" y="692058"/>
            <a:ext cx="3547776" cy="2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73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81200"/>
            <a:ext cx="7429499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/>
              <a:t>: </a:t>
            </a:r>
            <a:r>
              <a:rPr lang="en-US" dirty="0" smtClean="0"/>
              <a:t>Control Room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control the cell, house the DNA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does DNA do? what would be a good analogy for the DNA?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2" descr="http://t1.gstatic.com/images?q=tbn:ANd9GcTJLC6I58VhlSPKIPE5BRfxngMc33J9iKx9gqEiuCoWBzbzTCD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48400" y="2590800"/>
            <a:ext cx="2724150" cy="167640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rot="5400000">
            <a:off x="7924800" y="3048000"/>
            <a:ext cx="762000" cy="3048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6934200" y="2819400"/>
            <a:ext cx="381000" cy="22860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400800" y="43550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Human Cheek Cells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912" y="457200"/>
            <a:ext cx="2731158" cy="204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09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81200"/>
            <a:ext cx="7429499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/>
              <a:t>: </a:t>
            </a:r>
            <a:r>
              <a:rPr lang="en-US" dirty="0" smtClean="0"/>
              <a:t>blueprints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provide instructions for making proteins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do proteins do?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9" name="Picture 2" descr="http://t2.gstatic.com/images?q=tbn:ANd9GcQyNHKEBLm4UsZWKlo6TMGfOy_4r3807BD8WR11ARPOJWHBdLG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96050" y="2546984"/>
            <a:ext cx="2247900" cy="2038350"/>
          </a:xfrm>
          <a:prstGeom prst="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5867400" y="685800"/>
            <a:ext cx="2038350" cy="1783080"/>
            <a:chOff x="6019800" y="1828800"/>
            <a:chExt cx="2038350" cy="1783080"/>
          </a:xfrm>
        </p:grpSpPr>
        <p:pic>
          <p:nvPicPr>
            <p:cNvPr id="11" name="Picture 4" descr="http://course1.winona.edu/sberg/IMAGES/nucleus2.gi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6019800" y="1981200"/>
              <a:ext cx="2038350" cy="1630680"/>
            </a:xfrm>
            <a:prstGeom prst="rect">
              <a:avLst/>
            </a:prstGeom>
            <a:noFill/>
          </p:spPr>
        </p:pic>
        <p:cxnSp>
          <p:nvCxnSpPr>
            <p:cNvPr id="12" name="Straight Arrow Connector 11"/>
            <p:cNvCxnSpPr/>
            <p:nvPr/>
          </p:nvCxnSpPr>
          <p:spPr>
            <a:xfrm rot="5400000">
              <a:off x="6934200" y="1981200"/>
              <a:ext cx="990600" cy="68580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http://www.graphittidesigns.com/shop/files/images_backup/blueprints.jpg"/>
          <p:cNvPicPr/>
          <p:nvPr/>
        </p:nvPicPr>
        <p:blipFill>
          <a:blip r:embed="rId5" cstate="print"/>
          <a:srcRect l="8154" t="3382" r="3891"/>
          <a:stretch>
            <a:fillRect/>
          </a:stretch>
        </p:blipFill>
        <p:spPr bwMode="auto">
          <a:xfrm>
            <a:off x="2499360" y="618518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0133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41960"/>
            <a:ext cx="4630340" cy="1478570"/>
          </a:xfrm>
        </p:spPr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752600"/>
            <a:ext cx="7429499" cy="4572000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assembly line </a:t>
            </a:r>
          </a:p>
          <a:p>
            <a:pPr marL="0" indent="0">
              <a:buNone/>
            </a:pPr>
            <a:r>
              <a:rPr lang="en-US" dirty="0" smtClean="0"/>
              <a:t>   conveyor belt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system of channels used to move cellular products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what products does the cell make?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71800"/>
            <a:ext cx="2762250" cy="1800225"/>
          </a:xfrm>
          <a:prstGeom prst="rect">
            <a:avLst/>
          </a:prstGeom>
        </p:spPr>
      </p:pic>
      <p:pic>
        <p:nvPicPr>
          <p:cNvPr id="3074" name="Picture 2" descr="http://yfconveyor.com/uploads/145697153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46"/>
          <a:stretch/>
        </p:blipFill>
        <p:spPr bwMode="auto">
          <a:xfrm>
            <a:off x="5410200" y="441960"/>
            <a:ext cx="2609850" cy="2326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6773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981200"/>
            <a:ext cx="7429499" cy="4267199"/>
          </a:xfrm>
        </p:spPr>
        <p:txBody>
          <a:bodyPr>
            <a:normAutofit/>
          </a:bodyPr>
          <a:lstStyle/>
          <a:p>
            <a:r>
              <a:rPr lang="en-US" u="sng" dirty="0"/>
              <a:t>Analogy</a:t>
            </a:r>
            <a:r>
              <a:rPr lang="en-US" dirty="0" smtClean="0"/>
              <a:t>: assembly line workers</a:t>
            </a:r>
            <a:endParaRPr lang="en-US" dirty="0"/>
          </a:p>
          <a:p>
            <a:endParaRPr lang="en-US" dirty="0"/>
          </a:p>
          <a:p>
            <a:r>
              <a:rPr lang="en-US" u="sng" dirty="0"/>
              <a:t>Picture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u="sng" dirty="0"/>
              <a:t>Function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FF00"/>
                </a:solidFill>
              </a:rPr>
              <a:t>make proteins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Quick poll: where to ribosomes get the instructions for each protein they make?  Are all proteins the same?</a:t>
            </a:r>
            <a:endParaRPr lang="en-US" dirty="0"/>
          </a:p>
        </p:txBody>
      </p:sp>
      <p:pic>
        <p:nvPicPr>
          <p:cNvPr id="8" name="Picture 2" descr="https://encrypted-tbn3.google.com/images?q=tbn:ANd9GcQPD3JUjVwMD2IgwDPEi1CEUKMW3iCphuXWhLyp1BciLO0PcKE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4572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2" descr="http://www.bu.edu/histology/i/21004ooa.jpg"/>
          <p:cNvPicPr>
            <a:picLocks noChangeAspect="1" noChangeArrowheads="1"/>
          </p:cNvPicPr>
          <p:nvPr/>
        </p:nvPicPr>
        <p:blipFill>
          <a:blip r:embed="rId3" cstate="screen"/>
          <a:srcRect t="15382" r="18000"/>
          <a:stretch>
            <a:fillRect/>
          </a:stretch>
        </p:blipFill>
        <p:spPr bwMode="auto">
          <a:xfrm>
            <a:off x="6009680" y="2599718"/>
            <a:ext cx="2743200" cy="1840229"/>
          </a:xfrm>
          <a:prstGeom prst="rect">
            <a:avLst/>
          </a:prstGeom>
          <a:noFill/>
        </p:spPr>
      </p:pic>
      <p:pic>
        <p:nvPicPr>
          <p:cNvPr id="6" name="Picture 16" descr="https://encrypted-tbn3.google.com/images?q=tbn:ANd9GcSTHVE-Hj5cAcuFAU56B9TRzGuSusnAdeNoH5tjAo9wwcmkTW-3BQ"/>
          <p:cNvPicPr>
            <a:picLocks noChangeAspect="1" noChangeArrowheads="1"/>
          </p:cNvPicPr>
          <p:nvPr/>
        </p:nvPicPr>
        <p:blipFill>
          <a:blip r:embed="rId4" cstate="print"/>
          <a:srcRect b="8005"/>
          <a:stretch>
            <a:fillRect/>
          </a:stretch>
        </p:blipFill>
        <p:spPr bwMode="auto">
          <a:xfrm>
            <a:off x="5552480" y="618518"/>
            <a:ext cx="2286000" cy="1714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752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337</TotalTime>
  <Words>441</Words>
  <Application>Microsoft Office PowerPoint</Application>
  <PresentationFormat>On-screen Show (4:3)</PresentationFormat>
  <Paragraphs>125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Trebuchet MS</vt:lpstr>
      <vt:lpstr>Tw Cen MT</vt:lpstr>
      <vt:lpstr>Circuit</vt:lpstr>
      <vt:lpstr>Cells!</vt:lpstr>
      <vt:lpstr>The BIG Ideas</vt:lpstr>
      <vt:lpstr>PowerPoint Presentation</vt:lpstr>
      <vt:lpstr>Organelles – what are they?</vt:lpstr>
      <vt:lpstr>Cell (plasma) membrane</vt:lpstr>
      <vt:lpstr>nucleus</vt:lpstr>
      <vt:lpstr>DNA</vt:lpstr>
      <vt:lpstr>Endoplasmic Reticulum</vt:lpstr>
      <vt:lpstr>Ribosomes</vt:lpstr>
      <vt:lpstr>Mitochondria</vt:lpstr>
      <vt:lpstr>Golgi body</vt:lpstr>
      <vt:lpstr>Vacuole</vt:lpstr>
      <vt:lpstr>Plant Cells</vt:lpstr>
      <vt:lpstr>chloroplasts</vt:lpstr>
      <vt:lpstr>Cell wall</vt:lpstr>
      <vt:lpstr>Flip over to the back of the foldable….</vt:lpstr>
      <vt:lpstr>Other Organelles</vt:lpstr>
      <vt:lpstr>Continued...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Cells!</dc:title>
  <dc:creator>Windows User</dc:creator>
  <cp:lastModifiedBy>Andromeda</cp:lastModifiedBy>
  <cp:revision>177</cp:revision>
  <dcterms:created xsi:type="dcterms:W3CDTF">2011-03-24T22:11:13Z</dcterms:created>
  <dcterms:modified xsi:type="dcterms:W3CDTF">2016-07-05T16:19:22Z</dcterms:modified>
</cp:coreProperties>
</file>